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1" r:id="rId9"/>
    <p:sldId id="277" r:id="rId10"/>
    <p:sldId id="281" r:id="rId11"/>
    <p:sldId id="279" r:id="rId12"/>
    <p:sldId id="278" r:id="rId13"/>
    <p:sldId id="338" r:id="rId14"/>
    <p:sldId id="339" r:id="rId15"/>
    <p:sldId id="340" r:id="rId16"/>
    <p:sldId id="280" r:id="rId17"/>
    <p:sldId id="283" r:id="rId18"/>
    <p:sldId id="286" r:id="rId19"/>
    <p:sldId id="341" r:id="rId20"/>
    <p:sldId id="287" r:id="rId21"/>
    <p:sldId id="342" r:id="rId22"/>
    <p:sldId id="282" r:id="rId23"/>
    <p:sldId id="344" r:id="rId24"/>
    <p:sldId id="308" r:id="rId25"/>
    <p:sldId id="343" r:id="rId26"/>
    <p:sldId id="311" r:id="rId27"/>
    <p:sldId id="312" r:id="rId28"/>
    <p:sldId id="304" r:id="rId29"/>
    <p:sldId id="310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4EEE66-623A-7C4D-87BA-0F8F67E99EEA}" v="744" dt="2021-09-13T09:52:46.8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Stijl, gemiddeld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21"/>
    <p:restoredTop sz="80189"/>
  </p:normalViewPr>
  <p:slideViewPr>
    <p:cSldViewPr snapToGrid="0" snapToObjects="1">
      <p:cViewPr varScale="1">
        <p:scale>
          <a:sx n="87" d="100"/>
          <a:sy n="87" d="100"/>
        </p:scale>
        <p:origin x="11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14E98-F2EE-2346-93FE-7661C11D3155}" type="datetimeFigureOut">
              <a:rPr lang="nl-NL" smtClean="0"/>
              <a:t>04-11-2021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926FC-E821-9F49-B0B6-4892661EF9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79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Wat weten jullie van water? bord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26FC-E821-9F49-B0B6-4892661EF94E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2410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0452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9496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4463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124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26FC-E821-9F49-B0B6-4892661EF94E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3668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Alle</a:t>
            </a:r>
            <a:r>
              <a:rPr lang="nl-NL" baseline="0" dirty="0"/>
              <a:t> atomen hebben de neiging om de </a:t>
            </a:r>
            <a:r>
              <a:rPr lang="nl-NL" baseline="0" dirty="0" err="1"/>
              <a:t>electronen</a:t>
            </a:r>
            <a:r>
              <a:rPr lang="nl-NL" baseline="0" dirty="0"/>
              <a:t> in een verbinding naar zich toe te trekken. Het ene atoom trekt als het ware wat harder aan het atoom dan het andere atoom. Dit noemen we </a:t>
            </a:r>
            <a:r>
              <a:rPr lang="nl-NL" baseline="0" dirty="0" err="1"/>
              <a:t>electronegativiteit</a:t>
            </a:r>
            <a:r>
              <a:rPr lang="nl-NL" baseline="0" dirty="0"/>
              <a:t>. In een verbinding tussen twee gelijke atomen trekken beide atomen even hard aan de </a:t>
            </a:r>
            <a:r>
              <a:rPr lang="nl-NL" baseline="0" dirty="0" err="1"/>
              <a:t>electronen</a:t>
            </a:r>
            <a:r>
              <a:rPr lang="nl-NL" baseline="0" dirty="0"/>
              <a:t>. Echter, een verbinding tussen atomen met verschillende </a:t>
            </a:r>
            <a:r>
              <a:rPr lang="nl-NL" baseline="0" dirty="0" err="1"/>
              <a:t>electronegativiteit</a:t>
            </a:r>
            <a:r>
              <a:rPr lang="nl-NL" baseline="0" dirty="0"/>
              <a:t> zorgt voor een verschuiving van de </a:t>
            </a:r>
            <a:r>
              <a:rPr lang="nl-NL" baseline="0" dirty="0" err="1"/>
              <a:t>electronen</a:t>
            </a:r>
            <a:r>
              <a:rPr lang="nl-NL" baseline="0" dirty="0"/>
              <a:t> naar het atoom dat de hoogste </a:t>
            </a:r>
            <a:r>
              <a:rPr lang="nl-NL" baseline="0" dirty="0" err="1"/>
              <a:t>electronegativiteit</a:t>
            </a:r>
            <a:r>
              <a:rPr lang="nl-NL" baseline="0" dirty="0"/>
              <a:t> heeft. Hierdoor ontstaat er een </a:t>
            </a:r>
            <a:r>
              <a:rPr lang="nl-NL" baseline="0" dirty="0" err="1"/>
              <a:t>partiele</a:t>
            </a:r>
            <a:r>
              <a:rPr lang="nl-NL" baseline="0" dirty="0"/>
              <a:t> positieve en negatieve lading in de binding en dit wordt een polaire binding genoemd. Dit betekent niet automatisch dat het hele molecuul ook polair is. </a:t>
            </a:r>
          </a:p>
          <a:p>
            <a:r>
              <a:rPr lang="nl-NL" baseline="0" dirty="0"/>
              <a:t>Vragen: Kunnen jullie een voorbeeld geven? (CO2). Nu lijkt water in ook wel op CO2. Waarom heeft water wel polariteit?</a:t>
            </a:r>
          </a:p>
          <a:p>
            <a:r>
              <a:rPr lang="nl-NL" baseline="0" dirty="0"/>
              <a:t>De polariteit van H2O zorgt voor een aantal belangrijke eigenschappen, die we in de komende slides gaan behandelen.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227F9-0D49-5349-B380-D63301D266A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8406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Hydrogen</a:t>
            </a:r>
            <a:r>
              <a:rPr lang="nl-NL" dirty="0"/>
              <a:t> </a:t>
            </a:r>
            <a:r>
              <a:rPr lang="nl-NL" dirty="0" err="1"/>
              <a:t>bonds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molecules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disrupted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water, in as </a:t>
            </a:r>
            <a:r>
              <a:rPr lang="nl-NL" dirty="0" err="1"/>
              <a:t>much</a:t>
            </a:r>
            <a:r>
              <a:rPr lang="nl-NL" baseline="0" dirty="0"/>
              <a:t> as water </a:t>
            </a:r>
            <a:r>
              <a:rPr lang="nl-NL" baseline="0" dirty="0" err="1"/>
              <a:t>itself</a:t>
            </a:r>
            <a:r>
              <a:rPr lang="nl-NL" baseline="0" dirty="0"/>
              <a:t> </a:t>
            </a:r>
            <a:r>
              <a:rPr lang="nl-NL" baseline="0" dirty="0" err="1"/>
              <a:t>forms</a:t>
            </a:r>
            <a:r>
              <a:rPr lang="nl-NL" baseline="0" dirty="0"/>
              <a:t> </a:t>
            </a:r>
            <a:r>
              <a:rPr lang="nl-NL" baseline="0" dirty="0" err="1"/>
              <a:t>hydrogen</a:t>
            </a:r>
            <a:r>
              <a:rPr lang="nl-NL" baseline="0" dirty="0"/>
              <a:t> </a:t>
            </a:r>
            <a:r>
              <a:rPr lang="nl-NL" baseline="0" dirty="0" err="1"/>
              <a:t>bonds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molecules</a:t>
            </a:r>
            <a:r>
              <a:rPr lang="nl-NL" baseline="0" dirty="0"/>
              <a:t>.</a:t>
            </a:r>
          </a:p>
          <a:p>
            <a:r>
              <a:rPr lang="nl-NL" dirty="0" err="1"/>
              <a:t>Hydrogen</a:t>
            </a:r>
            <a:r>
              <a:rPr lang="nl-NL" dirty="0"/>
              <a:t> bonding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molecules</a:t>
            </a:r>
            <a:r>
              <a:rPr lang="nl-NL" dirty="0"/>
              <a:t> is </a:t>
            </a:r>
            <a:r>
              <a:rPr lang="nl-NL" dirty="0" err="1"/>
              <a:t>stronger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absence of water.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26FC-E821-9F49-B0B6-4892661EF94E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2675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227F9-0D49-5349-B380-D63301D266A0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740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227F9-0D49-5349-B380-D63301D266A0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1111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3227F9-0D49-5349-B380-D63301D266A0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366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5962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0058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04-11-2021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78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04-11-2021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722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6785" y="333375"/>
            <a:ext cx="2880783" cy="579278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434" y="333375"/>
            <a:ext cx="8439151" cy="579278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04-11-2021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79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04-11-2021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2072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04-11-2021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174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04-11-2021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894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04-11-2021</a:t>
            </a:fld>
            <a:endParaRPr lang="nl-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8435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34" y="333375"/>
            <a:ext cx="11042153" cy="935038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04-11-2021</a:t>
            </a:fld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55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04-11-2021</a:t>
            </a:fld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5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04-11-2021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4324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Sleep de afbeelding naar de tijdelijke aanduiding of klik op het pictogram als u een afbeelding wilt toevoegen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04-11-2021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66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4434" y="333376"/>
            <a:ext cx="11523133" cy="7921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  <a:cs typeface="Arial" charset="0"/>
              </a:defRPr>
            </a:lvl1pPr>
          </a:lstStyle>
          <a:p>
            <a:fld id="{23691A47-B2AD-9A4C-89C8-7DA6A2265017}" type="datetimeFigureOut">
              <a:rPr lang="nl-NL" smtClean="0"/>
              <a:t>04-11-2021</a:t>
            </a:fld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  <a:cs typeface="Arial" charset="0"/>
              </a:defRPr>
            </a:lvl1pPr>
          </a:lstStyle>
          <a:p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charset="0"/>
              </a:defRPr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34434" y="1125538"/>
            <a:ext cx="1152313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nl-NL" sz="1800"/>
          </a:p>
        </p:txBody>
      </p:sp>
      <p:pic>
        <p:nvPicPr>
          <p:cNvPr id="1032" name="Picture 8" descr="img_hh_logo_n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6173788"/>
            <a:ext cx="26797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71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hyperlink" Target="https://www.youtube.com/watch?v=UukRgqzk-K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eSuQm7Kfa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s.m.nabuurs@pl.hanze.n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Biochemie 1 voor </a:t>
            </a:r>
            <a:r>
              <a:rPr lang="nl-NL" dirty="0" err="1"/>
              <a:t>bioinformatici</a:t>
            </a:r>
            <a:r>
              <a:rPr lang="nl-NL" dirty="0"/>
              <a:t>	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dr. Sanne Nabuurs</a:t>
            </a:r>
          </a:p>
        </p:txBody>
      </p:sp>
    </p:spTree>
    <p:extLst>
      <p:ext uri="{BB962C8B-B14F-4D97-AF65-F5344CB8AC3E}">
        <p14:creationId xmlns:p14="http://schemas.microsoft.com/office/powerpoint/2010/main" val="1699559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E3BD35-6866-8B41-9B27-915F8F9E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0800D58-B350-3949-8633-D15E8823C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nl-NL" sz="6000" dirty="0">
                <a:solidFill>
                  <a:srgbClr val="0070C0"/>
                </a:solidFill>
              </a:rPr>
              <a:t>Water is het oplosmiddel van het leven</a:t>
            </a:r>
          </a:p>
        </p:txBody>
      </p:sp>
    </p:spTree>
    <p:extLst>
      <p:ext uri="{BB962C8B-B14F-4D97-AF65-F5344CB8AC3E}">
        <p14:creationId xmlns:p14="http://schemas.microsoft.com/office/powerpoint/2010/main" val="1742389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50DC0-AB2E-8547-B90E-CF203892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Water</a:t>
            </a:r>
          </a:p>
        </p:txBody>
      </p:sp>
      <p:pic>
        <p:nvPicPr>
          <p:cNvPr id="5" name="Picture 10" descr="Afbeeldingsresultaat voor water molecule">
            <a:extLst>
              <a:ext uri="{FF2B5EF4-FFF2-40B4-BE49-F238E27FC236}">
                <a16:creationId xmlns:a16="http://schemas.microsoft.com/office/drawing/2014/main" id="{A12AF9A5-E83B-A74F-B3E0-27EE6A11E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858" y="845596"/>
            <a:ext cx="5503593" cy="550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B5A0ADE-BFD7-A74C-A704-E2F4F49AA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49" y="1765300"/>
            <a:ext cx="762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8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Water: een polaire stof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434" y="1422400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nl-NL" sz="2400" dirty="0"/>
              <a:t>Een watermolecuul is polair omdat de atomen </a:t>
            </a:r>
            <a:r>
              <a:rPr lang="nl-NL" sz="2400" b="1" dirty="0"/>
              <a:t>elektronegatief</a:t>
            </a:r>
            <a:r>
              <a:rPr lang="nl-NL" sz="2400" dirty="0"/>
              <a:t> zijn. Ze willen graag elektronen naar zich toe trekken.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H (waterstof) en O (zuurstof) hebben beide een andere mate van </a:t>
            </a:r>
            <a:r>
              <a:rPr lang="nl-NL" sz="2400" dirty="0" err="1"/>
              <a:t>elektronegativiteit</a:t>
            </a: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Dit leidt tot een partiële lading in een </a:t>
            </a:r>
            <a:br>
              <a:rPr lang="nl-NL" sz="2400" dirty="0"/>
            </a:br>
            <a:r>
              <a:rPr lang="nl-NL" sz="2400" dirty="0"/>
              <a:t>water molecuul</a:t>
            </a:r>
          </a:p>
          <a:p>
            <a:pPr marL="0" indent="0">
              <a:buNone/>
            </a:pPr>
            <a:endParaRPr lang="nl-NL" sz="240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14F7-55FA-9945-B442-8E8BAA68B454}" type="datetime10">
              <a:rPr lang="nl-NL" smtClean="0"/>
              <a:t>14:43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B8FA1-3D26-6943-BBC9-92544FC0C5E3}" type="slidenum">
              <a:rPr lang="nl-NL" smtClean="0"/>
              <a:t>12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036" y="3424611"/>
            <a:ext cx="5289531" cy="212498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022" y="4718324"/>
            <a:ext cx="2071978" cy="166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29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4C8198-E53B-6A4C-94B9-073BF9FE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(Zwakke) bindingen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B8EDB7-11AF-2745-B05A-8D42DF0A4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Zwakke niet-covalente bindingen spelen een grote rol in de chemie van het leven: DNA </a:t>
            </a:r>
            <a:r>
              <a:rPr lang="nl-NL" dirty="0" err="1"/>
              <a:t>repilcatie</a:t>
            </a:r>
            <a:r>
              <a:rPr lang="nl-NL" dirty="0"/>
              <a:t>, vouwen van eiwit in werkende 3D structuren, signaal transductie </a:t>
            </a:r>
            <a:r>
              <a:rPr lang="nl-NL" dirty="0" err="1"/>
              <a:t>etc</a:t>
            </a:r>
            <a:r>
              <a:rPr lang="nl-NL" dirty="0"/>
              <a:t>…</a:t>
            </a:r>
          </a:p>
          <a:p>
            <a:r>
              <a:rPr lang="nl-NL" dirty="0"/>
              <a:t>Welke 3 niet-covalente bindingen kennen jullie?</a:t>
            </a:r>
          </a:p>
          <a:p>
            <a:pPr lvl="1"/>
            <a:r>
              <a:rPr lang="nl-NL" dirty="0" err="1"/>
              <a:t>Electrostatische</a:t>
            </a:r>
            <a:r>
              <a:rPr lang="nl-NL" dirty="0"/>
              <a:t> interacties (ion-bindingen)</a:t>
            </a:r>
          </a:p>
          <a:p>
            <a:pPr lvl="1"/>
            <a:r>
              <a:rPr lang="nl-NL" dirty="0"/>
              <a:t>Waterstofbruggen</a:t>
            </a:r>
          </a:p>
          <a:p>
            <a:pPr lvl="1"/>
            <a:r>
              <a:rPr lang="nl-NL" dirty="0"/>
              <a:t>Van der </a:t>
            </a:r>
            <a:r>
              <a:rPr lang="nl-NL" dirty="0" err="1"/>
              <a:t>waals</a:t>
            </a:r>
            <a:r>
              <a:rPr lang="nl-NL" dirty="0"/>
              <a:t> interacties</a:t>
            </a:r>
          </a:p>
        </p:txBody>
      </p:sp>
    </p:spTree>
    <p:extLst>
      <p:ext uri="{BB962C8B-B14F-4D97-AF65-F5344CB8AC3E}">
        <p14:creationId xmlns:p14="http://schemas.microsoft.com/office/powerpoint/2010/main" val="476868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67127E-45FA-9E48-9DD1-2D3DF72E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(Zwakke) bindingen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FB2CB5-972D-6C44-AC3C-4EFD1305F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nl-NL" dirty="0" err="1"/>
              <a:t>Electrostatische</a:t>
            </a:r>
            <a:r>
              <a:rPr lang="nl-NL" dirty="0"/>
              <a:t> interacties (ion-bindingen)</a:t>
            </a:r>
          </a:p>
          <a:p>
            <a:pPr lvl="1"/>
            <a:r>
              <a:rPr lang="nl-NL" dirty="0"/>
              <a:t>Waterstofbruggen</a:t>
            </a:r>
          </a:p>
          <a:p>
            <a:pPr lvl="1"/>
            <a:r>
              <a:rPr lang="nl-NL" dirty="0"/>
              <a:t>Van der </a:t>
            </a:r>
            <a:r>
              <a:rPr lang="nl-NL" dirty="0" err="1"/>
              <a:t>waals</a:t>
            </a:r>
            <a:r>
              <a:rPr lang="nl-NL" dirty="0"/>
              <a:t> interacties</a:t>
            </a:r>
          </a:p>
          <a:p>
            <a:r>
              <a:rPr lang="nl-NL" dirty="0"/>
              <a:t>Allemaal gebaseerd op het </a:t>
            </a:r>
            <a:br>
              <a:rPr lang="nl-NL" dirty="0"/>
            </a:br>
            <a:r>
              <a:rPr lang="nl-NL" dirty="0"/>
              <a:t>basisprincipe:</a:t>
            </a:r>
          </a:p>
          <a:p>
            <a:pPr marL="0" indent="0">
              <a:buNone/>
            </a:pPr>
            <a:r>
              <a:rPr lang="nl-NL" dirty="0"/>
              <a:t>		</a:t>
            </a:r>
            <a:r>
              <a:rPr lang="nl-NL" dirty="0" err="1">
                <a:solidFill>
                  <a:srgbClr val="FF0000"/>
                </a:solidFill>
              </a:rPr>
              <a:t>opposites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attract</a:t>
            </a:r>
            <a:endParaRPr lang="nl-NL" dirty="0">
              <a:solidFill>
                <a:srgbClr val="FF0000"/>
              </a:solidFill>
            </a:endParaRPr>
          </a:p>
        </p:txBody>
      </p:sp>
      <p:pic>
        <p:nvPicPr>
          <p:cNvPr id="1026" name="Picture 2" descr="Chemical Bonding on Pinterest | Clipart Panda - Free Clipart Images">
            <a:extLst>
              <a:ext uri="{FF2B5EF4-FFF2-40B4-BE49-F238E27FC236}">
                <a16:creationId xmlns:a16="http://schemas.microsoft.com/office/drawing/2014/main" id="{72C88AF5-21FA-9044-A754-6AE329709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716" y="2519385"/>
            <a:ext cx="3993108" cy="399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217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E45211-1C1E-4741-97D9-66A70BB41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16"/>
          <a:stretch/>
        </p:blipFill>
        <p:spPr>
          <a:xfrm>
            <a:off x="5511669" y="2318557"/>
            <a:ext cx="6216670" cy="420606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E1DE19-2F11-A245-8636-8533B380B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Electrostatische</a:t>
            </a:r>
            <a:r>
              <a:rPr lang="nl-NL" dirty="0"/>
              <a:t> interactie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D9C5F5-D79F-D14F-8850-6C81384A8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Ionische bindingen</a:t>
            </a:r>
          </a:p>
          <a:p>
            <a:r>
              <a:rPr lang="nl-NL" dirty="0"/>
              <a:t>water verzwakt </a:t>
            </a:r>
            <a:r>
              <a:rPr lang="nl-NL" dirty="0" err="1"/>
              <a:t>electrostatische</a:t>
            </a:r>
            <a:r>
              <a:rPr lang="nl-NL" dirty="0"/>
              <a:t> interacties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4957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E548E-A48D-254B-881E-281E51E9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Waterstofbruggen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AA3E42-9A59-0D4D-ABE8-63214965A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Een </a:t>
            </a:r>
            <a:r>
              <a:rPr lang="nl-NL" dirty="0" err="1"/>
              <a:t>H</a:t>
            </a:r>
            <a:r>
              <a:rPr lang="nl-NL" baseline="30000" dirty="0" err="1">
                <a:latin typeface="Symbol" pitchFamily="2" charset="2"/>
              </a:rPr>
              <a:t>d</a:t>
            </a:r>
            <a:r>
              <a:rPr lang="nl-NL" baseline="30000" dirty="0">
                <a:latin typeface="Symbol" pitchFamily="2" charset="2"/>
              </a:rPr>
              <a:t>+</a:t>
            </a:r>
            <a:r>
              <a:rPr lang="nl-NL" dirty="0"/>
              <a:t> kan binden met een </a:t>
            </a:r>
            <a:r>
              <a:rPr lang="nl-NL" dirty="0" err="1"/>
              <a:t>O</a:t>
            </a:r>
            <a:r>
              <a:rPr lang="nl-NL" baseline="30000" dirty="0" err="1">
                <a:latin typeface="Symbol" pitchFamily="2" charset="2"/>
              </a:rPr>
              <a:t>d</a:t>
            </a:r>
            <a:r>
              <a:rPr lang="nl-NL" baseline="30000" dirty="0">
                <a:latin typeface="Symbol" pitchFamily="2" charset="2"/>
              </a:rPr>
              <a:t>-</a:t>
            </a:r>
          </a:p>
          <a:p>
            <a:r>
              <a:rPr lang="nl-NL" dirty="0">
                <a:latin typeface="Symbol" pitchFamily="2" charset="2"/>
                <a:sym typeface="Wingdings" pitchFamily="2" charset="2"/>
              </a:rPr>
              <a:t> </a:t>
            </a:r>
            <a:r>
              <a:rPr lang="nl-NL" dirty="0">
                <a:latin typeface="+mj-lt"/>
                <a:sym typeface="Wingdings" pitchFamily="2" charset="2"/>
              </a:rPr>
              <a:t>waterstofbrug</a:t>
            </a:r>
          </a:p>
          <a:p>
            <a:endParaRPr lang="nl-NL" dirty="0">
              <a:latin typeface="Symbol" pitchFamily="2" charset="2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488FF11-573A-B349-A4BC-1D1783D28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524" y="2200637"/>
            <a:ext cx="2071978" cy="166254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C0DDCE9-2C18-8642-8A42-99EB75B2E0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7"/>
          <a:stretch/>
        </p:blipFill>
        <p:spPr>
          <a:xfrm>
            <a:off x="2929180" y="3020515"/>
            <a:ext cx="4858719" cy="332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12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Waterstofbruggen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000" dirty="0"/>
              <a:t>Door de sterke </a:t>
            </a:r>
            <a:r>
              <a:rPr lang="nl-NL" sz="2000" dirty="0" err="1"/>
              <a:t>elektronegativiteit</a:t>
            </a:r>
            <a:r>
              <a:rPr lang="nl-NL" sz="2000" dirty="0"/>
              <a:t> van N of O wordt H een beetje positief geladen</a:t>
            </a:r>
          </a:p>
          <a:p>
            <a:r>
              <a:rPr lang="nl-NL" sz="2000" dirty="0"/>
              <a:t>Deze H kan dat zwak binden aan een andere O of N</a:t>
            </a:r>
          </a:p>
          <a:p>
            <a:r>
              <a:rPr lang="nl-NL" sz="2000" dirty="0"/>
              <a:t>H: </a:t>
            </a:r>
            <a:r>
              <a:rPr lang="nl-NL" sz="2000" dirty="0" err="1"/>
              <a:t>hydrogen</a:t>
            </a:r>
            <a:r>
              <a:rPr lang="nl-NL" sz="2000" dirty="0"/>
              <a:t> bond donor</a:t>
            </a:r>
          </a:p>
          <a:p>
            <a:r>
              <a:rPr lang="nl-NL" sz="2000" dirty="0"/>
              <a:t>O: </a:t>
            </a:r>
            <a:r>
              <a:rPr lang="nl-NL" sz="2000" dirty="0" err="1"/>
              <a:t>hydrogen</a:t>
            </a:r>
            <a:r>
              <a:rPr lang="nl-NL" sz="2000" dirty="0"/>
              <a:t> bond acceptor</a:t>
            </a:r>
          </a:p>
          <a:p>
            <a:r>
              <a:rPr lang="nl-NL" sz="2000" dirty="0"/>
              <a:t>Meest sterk bij 180º</a:t>
            </a:r>
          </a:p>
          <a:p>
            <a:r>
              <a:rPr lang="nl-NL" sz="2000" dirty="0"/>
              <a:t>Grotere afstand dan covalent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14F7-55FA-9945-B442-8E8BAA68B454}" type="datetime10">
              <a:rPr lang="nl-NL" smtClean="0"/>
              <a:t>14:43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B8FA1-3D26-6943-BBC9-92544FC0C5E3}" type="slidenum">
              <a:rPr lang="nl-NL" smtClean="0"/>
              <a:t>17</a:t>
            </a:fld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74" y="3027961"/>
            <a:ext cx="4502727" cy="3206584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426526"/>
            <a:ext cx="4416408" cy="205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7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61180B-67A3-C34F-BCFA-A00F8A36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Waterstofbruggen	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E00EF5-E4C7-0C41-92BC-311F0580C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/>
              <a:t>De bindingsenergie van een waterstofbrug is niet groot. </a:t>
            </a:r>
            <a:br>
              <a:rPr lang="nl-NL" sz="2400" dirty="0"/>
            </a:br>
            <a:r>
              <a:rPr lang="nl-NL" sz="2400" dirty="0"/>
              <a:t>8-20 kJ/mol tegenover ~400 kJ/mol voor een covalente binding</a:t>
            </a:r>
          </a:p>
          <a:p>
            <a:endParaRPr lang="nl-NL" sz="2400" dirty="0"/>
          </a:p>
          <a:p>
            <a:r>
              <a:rPr lang="nl-NL" sz="2400" dirty="0"/>
              <a:t>De impact van het kunnen vormen van H-bruggen is wel groot, zie deze tabel:</a:t>
            </a:r>
          </a:p>
          <a:p>
            <a:endParaRPr lang="nl-NL" sz="2400" dirty="0"/>
          </a:p>
          <a:p>
            <a:r>
              <a:rPr lang="nl-NL" sz="2400" dirty="0"/>
              <a:t>De kracht van H-bruggen is</a:t>
            </a:r>
            <a:br>
              <a:rPr lang="nl-NL" sz="2400" dirty="0"/>
            </a:br>
            <a:r>
              <a:rPr lang="nl-NL" sz="2400" dirty="0"/>
              <a:t>het grote aantal, elk H</a:t>
            </a:r>
            <a:r>
              <a:rPr lang="nl-NL" sz="2400" baseline="-25000" dirty="0"/>
              <a:t>2</a:t>
            </a:r>
            <a:r>
              <a:rPr lang="nl-NL" sz="2400" dirty="0"/>
              <a:t>O</a:t>
            </a:r>
            <a:br>
              <a:rPr lang="nl-NL" sz="2400" dirty="0"/>
            </a:br>
            <a:r>
              <a:rPr lang="nl-NL" sz="2400" dirty="0"/>
              <a:t>molecuul kan 4 H-bruggen</a:t>
            </a:r>
            <a:br>
              <a:rPr lang="nl-NL" sz="2400" dirty="0"/>
            </a:br>
            <a:r>
              <a:rPr lang="nl-NL" sz="2400" dirty="0"/>
              <a:t>vormen </a:t>
            </a:r>
            <a:r>
              <a:rPr lang="nl-NL" sz="2400" dirty="0">
                <a:sym typeface="Wingdings" pitchFamily="2" charset="2"/>
              </a:rPr>
              <a:t> </a:t>
            </a:r>
            <a:r>
              <a:rPr lang="nl-NL" sz="2400" dirty="0">
                <a:sym typeface="Wingdings" pitchFamily="2" charset="2"/>
                <a:hlinkClick r:id="rId2"/>
              </a:rPr>
              <a:t>ijs</a:t>
            </a:r>
            <a:endParaRPr lang="nl-NL" sz="2400" dirty="0"/>
          </a:p>
        </p:txBody>
      </p:sp>
      <p:pic>
        <p:nvPicPr>
          <p:cNvPr id="4" name="Picture 1029">
            <a:extLst>
              <a:ext uri="{FF2B5EF4-FFF2-40B4-BE49-F238E27FC236}">
                <a16:creationId xmlns:a16="http://schemas.microsoft.com/office/drawing/2014/main" id="{E29E0235-3BE5-B849-83D8-7A093B452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98635" y="3461868"/>
            <a:ext cx="7093365" cy="31389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4581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1AEF9C-EF87-7643-AF1E-383B37AB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Effect van water op waterstofbruggen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2B8C767-7F8F-8D42-99C9-D31D522E8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Zonder water in de buurt is een waterstofbrug tussen twee moleculen veel sterker</a:t>
            </a:r>
          </a:p>
        </p:txBody>
      </p:sp>
      <p:pic>
        <p:nvPicPr>
          <p:cNvPr id="4" name="Afbeelding 5">
            <a:extLst>
              <a:ext uri="{FF2B5EF4-FFF2-40B4-BE49-F238E27FC236}">
                <a16:creationId xmlns:a16="http://schemas.microsoft.com/office/drawing/2014/main" id="{20727E16-DD5B-4243-B1C8-4281CE23DB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8"/>
          <a:stretch/>
        </p:blipFill>
        <p:spPr>
          <a:xfrm>
            <a:off x="1974604" y="3217566"/>
            <a:ext cx="7945663" cy="249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78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Les 1: Introductie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3064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Van der Waals interacties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/>
              <a:t>Ongeladen en apolaire moleculen of groepen worden ook aangetrokken door verschil in ladingen, dit noemen we Van der Waals interacties</a:t>
            </a:r>
          </a:p>
          <a:p>
            <a:r>
              <a:rPr lang="nl-NL" sz="2400" dirty="0"/>
              <a:t>Zelfs in ongeladen moleculen en atomen zijn er tijdelijke verschillen in lading, en deze trekken elkaar aan.</a:t>
            </a:r>
          </a:p>
          <a:p>
            <a:endParaRPr lang="nl-NL" sz="2400" dirty="0"/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14F7-55FA-9945-B442-8E8BAA68B454}" type="datetime10">
              <a:rPr lang="nl-NL" smtClean="0"/>
              <a:t>14:43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B8FA1-3D26-6943-BBC9-92544FC0C5E3}" type="slidenum">
              <a:rPr lang="nl-NL" smtClean="0"/>
              <a:t>20</a:t>
            </a:fld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AEB212-3270-0D45-BC9A-966BE05AA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3377865"/>
            <a:ext cx="4786850" cy="32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997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Van der Waals interacties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/>
              <a:t>Deze aantrekking is optimaal op een specifieke afstand:</a:t>
            </a:r>
            <a:br>
              <a:rPr lang="nl-NL" sz="2400" dirty="0"/>
            </a:br>
            <a:r>
              <a:rPr lang="nl-NL" sz="2400" dirty="0"/>
              <a:t>De </a:t>
            </a:r>
            <a:r>
              <a:rPr lang="nl-NL" sz="2400" i="1" dirty="0"/>
              <a:t>van der Waals contact </a:t>
            </a:r>
            <a:r>
              <a:rPr lang="nl-NL" sz="2400" i="1" dirty="0" err="1"/>
              <a:t>distance</a:t>
            </a:r>
            <a:endParaRPr lang="nl-NL" sz="2400" i="1" dirty="0"/>
          </a:p>
          <a:p>
            <a:endParaRPr lang="nl-NL" sz="2400" i="1" dirty="0"/>
          </a:p>
          <a:p>
            <a:r>
              <a:rPr lang="nl-NL" sz="2400" dirty="0"/>
              <a:t>Energie is vrij klein, 2 tot 4 kJ mol</a:t>
            </a:r>
            <a:r>
              <a:rPr lang="nl-NL" sz="2400" baseline="30000" dirty="0"/>
              <a:t>-1</a:t>
            </a:r>
          </a:p>
          <a:p>
            <a:endParaRPr lang="nl-NL" sz="2400" dirty="0"/>
          </a:p>
          <a:p>
            <a:r>
              <a:rPr lang="nl-NL" sz="2400" dirty="0"/>
              <a:t>Combinatie van meerdere</a:t>
            </a:r>
            <a:br>
              <a:rPr lang="nl-NL" sz="2400" dirty="0"/>
            </a:br>
            <a:r>
              <a:rPr lang="nl-NL" sz="2400" dirty="0"/>
              <a:t>atomen samen geeft grote</a:t>
            </a:r>
            <a:br>
              <a:rPr lang="nl-NL" sz="2400" dirty="0"/>
            </a:br>
            <a:r>
              <a:rPr lang="nl-NL" sz="2400" dirty="0"/>
              <a:t>energievoordelen</a:t>
            </a:r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14F7-55FA-9945-B442-8E8BAA68B454}" type="datetime10">
              <a:rPr lang="nl-NL" smtClean="0"/>
              <a:t>14:43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B8FA1-3D26-6943-BBC9-92544FC0C5E3}" type="slidenum">
              <a:rPr lang="nl-NL" smtClean="0"/>
              <a:t>21</a:t>
            </a:fld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59" y="3255818"/>
            <a:ext cx="3669568" cy="32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59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Van der Waals interacties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14F7-55FA-9945-B442-8E8BAA68B454}" type="datetime10">
              <a:rPr lang="nl-NL" smtClean="0"/>
              <a:t>14:43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B8FA1-3D26-6943-BBC9-92544FC0C5E3}" type="slidenum">
              <a:rPr lang="nl-NL" smtClean="0"/>
              <a:t>22</a:t>
            </a:fld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910" y="1125539"/>
            <a:ext cx="7722181" cy="56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32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A11AD-0D47-EA43-8384-86A18CEED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Hydrofoob effect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C195847-7A61-034F-9BA1-2A4B0F58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580" y="1405052"/>
            <a:ext cx="4788975" cy="5058355"/>
          </a:xfrm>
          <a:prstGeom prst="rect">
            <a:avLst/>
          </a:prstGeom>
        </p:spPr>
      </p:pic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509835A1-64EB-BD4B-899F-592BF750E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6725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14186" y="4530963"/>
            <a:ext cx="10678545" cy="1882458"/>
          </a:xfrm>
        </p:spPr>
        <p:txBody>
          <a:bodyPr>
            <a:normAutofit/>
          </a:bodyPr>
          <a:lstStyle/>
          <a:p>
            <a:r>
              <a:rPr lang="en-US" sz="2400" dirty="0" err="1"/>
              <a:t>Watermoleculen</a:t>
            </a:r>
            <a:r>
              <a:rPr lang="en-US" sz="2400" dirty="0"/>
              <a:t> die </a:t>
            </a:r>
            <a:r>
              <a:rPr lang="en-US" sz="2400" dirty="0" err="1"/>
              <a:t>rondom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</a:t>
            </a:r>
            <a:r>
              <a:rPr lang="en-US" sz="2400" dirty="0" err="1"/>
              <a:t>apolair</a:t>
            </a:r>
            <a:r>
              <a:rPr lang="en-US" sz="2400" dirty="0"/>
              <a:t> </a:t>
            </a:r>
            <a:r>
              <a:rPr lang="en-US" sz="2400" dirty="0" err="1"/>
              <a:t>molecuul</a:t>
            </a:r>
            <a:r>
              <a:rPr lang="en-US" sz="2400" dirty="0"/>
              <a:t> </a:t>
            </a:r>
            <a:r>
              <a:rPr lang="en-US" sz="2400" dirty="0" err="1"/>
              <a:t>zitten</a:t>
            </a:r>
            <a:r>
              <a:rPr lang="en-US" sz="2400" dirty="0"/>
              <a:t> </a:t>
            </a:r>
            <a:r>
              <a:rPr lang="en-US" sz="2400" dirty="0" err="1"/>
              <a:t>kunnen</a:t>
            </a:r>
            <a:r>
              <a:rPr lang="en-US" sz="2400" dirty="0"/>
              <a:t> minder </a:t>
            </a:r>
            <a:r>
              <a:rPr lang="en-US" sz="2400" dirty="0" err="1"/>
              <a:t>waterstofbruggen</a:t>
            </a:r>
            <a:r>
              <a:rPr lang="en-US" sz="2400" dirty="0"/>
              <a:t> </a:t>
            </a:r>
            <a:r>
              <a:rPr lang="en-US" sz="2400" dirty="0" err="1"/>
              <a:t>vormen</a:t>
            </a:r>
            <a:endParaRPr lang="en-US" sz="2400" dirty="0"/>
          </a:p>
          <a:p>
            <a:r>
              <a:rPr lang="en-US" sz="2400" dirty="0"/>
              <a:t>Zij </a:t>
            </a:r>
            <a:r>
              <a:rPr lang="en-US" sz="2400" dirty="0" err="1"/>
              <a:t>vormen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3D </a:t>
            </a:r>
            <a:r>
              <a:rPr lang="en-US" sz="2400" dirty="0" err="1"/>
              <a:t>structuur</a:t>
            </a:r>
            <a:r>
              <a:rPr lang="en-US" sz="2400" dirty="0"/>
              <a:t>, </a:t>
            </a:r>
            <a:r>
              <a:rPr lang="en-US" sz="2400" dirty="0" err="1"/>
              <a:t>een</a:t>
            </a:r>
            <a:r>
              <a:rPr lang="en-US" sz="2400" dirty="0"/>
              <a:t> sort “</a:t>
            </a:r>
            <a:r>
              <a:rPr lang="en-US" sz="2400" dirty="0" err="1"/>
              <a:t>kooi</a:t>
            </a:r>
            <a:r>
              <a:rPr lang="en-US" sz="2400" dirty="0"/>
              <a:t>”</a:t>
            </a:r>
          </a:p>
          <a:p>
            <a:r>
              <a:rPr lang="en-US" sz="2400" dirty="0" err="1"/>
              <a:t>Deze</a:t>
            </a:r>
            <a:r>
              <a:rPr lang="en-US" sz="2400" dirty="0"/>
              <a:t> </a:t>
            </a:r>
            <a:r>
              <a:rPr lang="en-US" sz="2400" dirty="0" err="1"/>
              <a:t>watermoleculen</a:t>
            </a:r>
            <a:r>
              <a:rPr lang="en-US" sz="2400" dirty="0"/>
              <a:t> </a:t>
            </a:r>
            <a:r>
              <a:rPr lang="en-US" sz="2400" dirty="0" err="1"/>
              <a:t>hebben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</a:t>
            </a:r>
            <a:r>
              <a:rPr lang="en-US" sz="2400" dirty="0" err="1"/>
              <a:t>lage</a:t>
            </a:r>
            <a:r>
              <a:rPr lang="en-US" sz="2400" dirty="0"/>
              <a:t> </a:t>
            </a:r>
            <a:r>
              <a:rPr lang="en-US" sz="2400" dirty="0" err="1"/>
              <a:t>entropie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CC173D-F251-40B6-A9A5-E2A43AC318A9}"/>
              </a:ext>
            </a:extLst>
          </p:cNvPr>
          <p:cNvSpPr/>
          <p:nvPr/>
        </p:nvSpPr>
        <p:spPr>
          <a:xfrm>
            <a:off x="367523" y="341662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dirty="0"/>
              <a:t>Hydrofoob effect</a:t>
            </a:r>
            <a:endParaRPr lang="nl-NL" sz="3200" dirty="0"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D08A9D-3DDE-45B5-B78B-885B6A23A1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67"/>
          <a:stretch/>
        </p:blipFill>
        <p:spPr>
          <a:xfrm>
            <a:off x="2581699" y="1235673"/>
            <a:ext cx="6666750" cy="310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9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14186" y="4530963"/>
            <a:ext cx="10678545" cy="1882458"/>
          </a:xfrm>
        </p:spPr>
        <p:txBody>
          <a:bodyPr>
            <a:normAutofit/>
          </a:bodyPr>
          <a:lstStyle/>
          <a:p>
            <a:r>
              <a:rPr lang="en-US" sz="2400" dirty="0" err="1"/>
              <a:t>Als</a:t>
            </a:r>
            <a:r>
              <a:rPr lang="en-US" sz="2400" dirty="0"/>
              <a:t> de </a:t>
            </a:r>
            <a:r>
              <a:rPr lang="en-US" sz="2400" dirty="0" err="1"/>
              <a:t>apolaire</a:t>
            </a:r>
            <a:r>
              <a:rPr lang="en-US" sz="2400" dirty="0"/>
              <a:t> molecule </a:t>
            </a:r>
            <a:r>
              <a:rPr lang="en-US" sz="2400" dirty="0" err="1"/>
              <a:t>clusteren</a:t>
            </a:r>
            <a:r>
              <a:rPr lang="en-US" sz="2400" dirty="0"/>
              <a:t> </a:t>
            </a:r>
            <a:r>
              <a:rPr lang="en-US" sz="2400" dirty="0" err="1"/>
              <a:t>zijn</a:t>
            </a:r>
            <a:r>
              <a:rPr lang="en-US" sz="2400" dirty="0"/>
              <a:t> er minder </a:t>
            </a:r>
            <a:r>
              <a:rPr lang="en-US" sz="2400" dirty="0" err="1"/>
              <a:t>watermoleculen</a:t>
            </a:r>
            <a:r>
              <a:rPr lang="en-US" sz="2400" dirty="0"/>
              <a:t> “</a:t>
            </a:r>
            <a:r>
              <a:rPr lang="en-US" sz="2400" dirty="0" err="1"/>
              <a:t>gevangen</a:t>
            </a:r>
            <a:r>
              <a:rPr lang="en-US" sz="2400" dirty="0"/>
              <a:t>” in </a:t>
            </a:r>
            <a:r>
              <a:rPr lang="en-US" sz="2400" dirty="0" err="1"/>
              <a:t>deze</a:t>
            </a:r>
            <a:r>
              <a:rPr lang="en-US" sz="2400" dirty="0"/>
              <a:t> </a:t>
            </a:r>
            <a:r>
              <a:rPr lang="en-US" sz="2400" dirty="0" err="1"/>
              <a:t>structuur</a:t>
            </a:r>
            <a:r>
              <a:rPr lang="en-US" sz="2400" dirty="0"/>
              <a:t>. </a:t>
            </a:r>
            <a:r>
              <a:rPr lang="en-US" sz="2400" dirty="0" err="1"/>
              <a:t>Entropie</a:t>
            </a:r>
            <a:r>
              <a:rPr lang="en-US" sz="2400" dirty="0"/>
              <a:t> </a:t>
            </a:r>
            <a:r>
              <a:rPr lang="en-US" sz="2400" dirty="0" err="1"/>
              <a:t>neemt</a:t>
            </a:r>
            <a:r>
              <a:rPr lang="en-US" sz="2400" dirty="0"/>
              <a:t> toe.</a:t>
            </a:r>
          </a:p>
          <a:p>
            <a:r>
              <a:rPr lang="en-US" sz="2400" dirty="0"/>
              <a:t>In de </a:t>
            </a:r>
            <a:r>
              <a:rPr lang="en-US" sz="2400" dirty="0" err="1"/>
              <a:t>biochemie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heel </a:t>
            </a:r>
            <a:r>
              <a:rPr lang="en-US" sz="2400" dirty="0" err="1"/>
              <a:t>belangrijke</a:t>
            </a:r>
            <a:r>
              <a:rPr lang="en-US" sz="2400" dirty="0"/>
              <a:t> </a:t>
            </a:r>
            <a:r>
              <a:rPr lang="en-US" sz="2400" dirty="0" err="1"/>
              <a:t>kracht</a:t>
            </a:r>
            <a:r>
              <a:rPr lang="en-US" sz="2400" dirty="0"/>
              <a:t>: </a:t>
            </a:r>
            <a:r>
              <a:rPr lang="en-US" sz="2400" dirty="0" err="1"/>
              <a:t>eiwitvouwing</a:t>
            </a:r>
            <a:r>
              <a:rPr lang="en-US" sz="2400" dirty="0"/>
              <a:t>, </a:t>
            </a:r>
            <a:r>
              <a:rPr lang="en-US" sz="2400" dirty="0" err="1"/>
              <a:t>vorming</a:t>
            </a:r>
            <a:r>
              <a:rPr lang="en-US" sz="2400" dirty="0"/>
              <a:t> van </a:t>
            </a:r>
            <a:r>
              <a:rPr lang="en-US" sz="2400" dirty="0" err="1"/>
              <a:t>membranen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CC173D-F251-40B6-A9A5-E2A43AC318A9}"/>
              </a:ext>
            </a:extLst>
          </p:cNvPr>
          <p:cNvSpPr/>
          <p:nvPr/>
        </p:nvSpPr>
        <p:spPr>
          <a:xfrm>
            <a:off x="367523" y="341662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dirty="0"/>
              <a:t>Hydrofoob effect</a:t>
            </a:r>
            <a:endParaRPr lang="nl-NL" sz="3200" dirty="0"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D08A9D-3DDE-45B5-B78B-885B6A23A1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67"/>
          <a:stretch/>
        </p:blipFill>
        <p:spPr>
          <a:xfrm>
            <a:off x="2581699" y="1235673"/>
            <a:ext cx="6666750" cy="310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67523" y="1352503"/>
            <a:ext cx="116231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Stoffen waarbij er een duidelijke scheiding tussen een hydrofobe en hydrofiele kant zijn </a:t>
            </a:r>
            <a:r>
              <a:rPr lang="nl-NL" sz="2400" b="1" dirty="0" err="1">
                <a:solidFill>
                  <a:srgbClr val="FF0000"/>
                </a:solidFill>
              </a:rPr>
              <a:t>amfipatisch</a:t>
            </a:r>
            <a:r>
              <a:rPr lang="nl-NL" sz="2400" dirty="0"/>
              <a:t> (=</a:t>
            </a:r>
            <a:r>
              <a:rPr lang="nl-NL" sz="2400" dirty="0" err="1"/>
              <a:t>amfifiel</a:t>
            </a:r>
            <a:r>
              <a:rPr lang="nl-NL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Voorbeeld: zouten van vetzuren of fosfolipiden in membranen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Vormen </a:t>
            </a:r>
            <a:r>
              <a:rPr lang="nl-NL" sz="2400" b="1" dirty="0">
                <a:solidFill>
                  <a:srgbClr val="FF0000"/>
                </a:solidFill>
              </a:rPr>
              <a:t>micellen</a:t>
            </a:r>
            <a:r>
              <a:rPr lang="nl-NL" sz="2400" dirty="0"/>
              <a:t> in water: geladen polaire groep heeft contact met water en de apolaire staarten zitten bij elkaar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/>
              <a:t>Cellen: dubbel membraan</a:t>
            </a:r>
          </a:p>
        </p:txBody>
      </p:sp>
      <p:pic>
        <p:nvPicPr>
          <p:cNvPr id="8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768" y="4101621"/>
            <a:ext cx="2454560" cy="23781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9" r="54115" b="19263"/>
          <a:stretch/>
        </p:blipFill>
        <p:spPr>
          <a:xfrm>
            <a:off x="4951776" y="4768574"/>
            <a:ext cx="2759024" cy="12271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75665" t="11051" b="22207"/>
          <a:stretch/>
        </p:blipFill>
        <p:spPr>
          <a:xfrm>
            <a:off x="8254248" y="4550844"/>
            <a:ext cx="2059916" cy="1662572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5814DFC2-DB58-1D4D-A9F4-AA3AD813ACCB}"/>
              </a:ext>
            </a:extLst>
          </p:cNvPr>
          <p:cNvSpPr/>
          <p:nvPr/>
        </p:nvSpPr>
        <p:spPr>
          <a:xfrm>
            <a:off x="367523" y="341662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dirty="0"/>
              <a:t>Hydrofoob effect in membranen</a:t>
            </a:r>
            <a:endParaRPr lang="nl-NL" sz="3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225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13"/>
          <a:stretch/>
        </p:blipFill>
        <p:spPr>
          <a:xfrm>
            <a:off x="2405837" y="1921398"/>
            <a:ext cx="2657856" cy="2848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50133" b="7362"/>
          <a:stretch/>
        </p:blipFill>
        <p:spPr>
          <a:xfrm>
            <a:off x="6931423" y="1921397"/>
            <a:ext cx="2658086" cy="277792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690829" y="3235625"/>
            <a:ext cx="613458" cy="2199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76A0641-C988-0245-A235-E398D2098B2C}"/>
              </a:ext>
            </a:extLst>
          </p:cNvPr>
          <p:cNvSpPr/>
          <p:nvPr/>
        </p:nvSpPr>
        <p:spPr>
          <a:xfrm>
            <a:off x="367523" y="341662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dirty="0"/>
              <a:t>Hydrofoob effect in eiwitten</a:t>
            </a:r>
            <a:endParaRPr lang="nl-NL" sz="3200" dirty="0">
              <a:cs typeface="Arial"/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FF42E17E-35E9-404C-8F01-E699540C88B7}"/>
              </a:ext>
            </a:extLst>
          </p:cNvPr>
          <p:cNvSpPr txBox="1"/>
          <p:nvPr/>
        </p:nvSpPr>
        <p:spPr>
          <a:xfrm>
            <a:off x="1457372" y="5272289"/>
            <a:ext cx="908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Hydrofoob effect is misschien de belangrijkste kracht voor het juist vouwen van eiwitten</a:t>
            </a:r>
          </a:p>
        </p:txBody>
      </p:sp>
    </p:spTree>
    <p:extLst>
      <p:ext uri="{BB962C8B-B14F-4D97-AF65-F5344CB8AC3E}">
        <p14:creationId xmlns:p14="http://schemas.microsoft.com/office/powerpoint/2010/main" val="6089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5E227-763E-4C90-9973-2DDF7045C100}"/>
              </a:ext>
            </a:extLst>
          </p:cNvPr>
          <p:cNvSpPr txBox="1"/>
          <p:nvPr/>
        </p:nvSpPr>
        <p:spPr>
          <a:xfrm>
            <a:off x="1996441" y="2000607"/>
            <a:ext cx="1604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Covalent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9B53B-5751-458D-9824-6BF7C3521B0E}"/>
              </a:ext>
            </a:extLst>
          </p:cNvPr>
          <p:cNvSpPr txBox="1"/>
          <p:nvPr/>
        </p:nvSpPr>
        <p:spPr>
          <a:xfrm>
            <a:off x="1996440" y="4210407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Niet-covalent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CDCD9D-AD44-4E83-B285-BE291B04B622}"/>
              </a:ext>
            </a:extLst>
          </p:cNvPr>
          <p:cNvSpPr txBox="1"/>
          <p:nvPr/>
        </p:nvSpPr>
        <p:spPr>
          <a:xfrm>
            <a:off x="4573869" y="2017210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O-H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F252C-12D1-484D-B5A3-4241D94812C3}"/>
              </a:ext>
            </a:extLst>
          </p:cNvPr>
          <p:cNvSpPr txBox="1"/>
          <p:nvPr/>
        </p:nvSpPr>
        <p:spPr>
          <a:xfrm>
            <a:off x="4573869" y="2569660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H-H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3BE31-2209-40F2-9413-45CEDD3B86DE}"/>
              </a:ext>
            </a:extLst>
          </p:cNvPr>
          <p:cNvSpPr txBox="1"/>
          <p:nvPr/>
        </p:nvSpPr>
        <p:spPr>
          <a:xfrm>
            <a:off x="4573869" y="3122110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C-H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9CB31-F056-480C-AF8B-CEB68979BD5A}"/>
              </a:ext>
            </a:extLst>
          </p:cNvPr>
          <p:cNvSpPr txBox="1"/>
          <p:nvPr/>
        </p:nvSpPr>
        <p:spPr>
          <a:xfrm>
            <a:off x="4573869" y="4152871"/>
            <a:ext cx="2393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waterstofbrug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C75C32-83DB-4A4F-A837-49E96DCBABBC}"/>
              </a:ext>
            </a:extLst>
          </p:cNvPr>
          <p:cNvSpPr txBox="1"/>
          <p:nvPr/>
        </p:nvSpPr>
        <p:spPr>
          <a:xfrm>
            <a:off x="8206432" y="195444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460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4BA39-9E78-4BF1-B07C-F1164E827141}"/>
              </a:ext>
            </a:extLst>
          </p:cNvPr>
          <p:cNvSpPr txBox="1"/>
          <p:nvPr/>
        </p:nvSpPr>
        <p:spPr>
          <a:xfrm>
            <a:off x="7956175" y="985719"/>
            <a:ext cx="14638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Energie</a:t>
            </a:r>
          </a:p>
          <a:p>
            <a:r>
              <a:rPr lang="nl-NL" sz="2800" dirty="0"/>
              <a:t>(kJ/mol)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3CAF53-51F6-4353-8C5D-3D59C0911DE1}"/>
              </a:ext>
            </a:extLst>
          </p:cNvPr>
          <p:cNvSpPr txBox="1"/>
          <p:nvPr/>
        </p:nvSpPr>
        <p:spPr>
          <a:xfrm>
            <a:off x="4573869" y="1336118"/>
            <a:ext cx="2226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Type binding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DEEC5B-2AC3-404C-881D-A9845325365F}"/>
              </a:ext>
            </a:extLst>
          </p:cNvPr>
          <p:cNvSpPr txBox="1"/>
          <p:nvPr/>
        </p:nvSpPr>
        <p:spPr>
          <a:xfrm>
            <a:off x="8217352" y="2510930"/>
            <a:ext cx="853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416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16D261-B15E-4180-9FE5-305583FDAFCD}"/>
              </a:ext>
            </a:extLst>
          </p:cNvPr>
          <p:cNvSpPr txBox="1"/>
          <p:nvPr/>
        </p:nvSpPr>
        <p:spPr>
          <a:xfrm>
            <a:off x="8206432" y="3067420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413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FDDAB-DE76-47C0-B47C-63D64E33C1E3}"/>
              </a:ext>
            </a:extLst>
          </p:cNvPr>
          <p:cNvSpPr txBox="1"/>
          <p:nvPr/>
        </p:nvSpPr>
        <p:spPr>
          <a:xfrm>
            <a:off x="4573868" y="4754821"/>
            <a:ext cx="1947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ion-binding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1F5770-F8A8-4671-8EEC-CAF23CCEB8F0}"/>
              </a:ext>
            </a:extLst>
          </p:cNvPr>
          <p:cNvSpPr txBox="1"/>
          <p:nvPr/>
        </p:nvSpPr>
        <p:spPr>
          <a:xfrm>
            <a:off x="4573869" y="5356771"/>
            <a:ext cx="2470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van der Waals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F764F-C379-4BDE-B591-FC4D25A7C636}"/>
              </a:ext>
            </a:extLst>
          </p:cNvPr>
          <p:cNvSpPr txBox="1"/>
          <p:nvPr/>
        </p:nvSpPr>
        <p:spPr>
          <a:xfrm>
            <a:off x="4573868" y="5938451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hydrofobe interactie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82B5A3-961C-4931-A510-BCCFDBBAC5FE}"/>
              </a:ext>
            </a:extLst>
          </p:cNvPr>
          <p:cNvSpPr txBox="1"/>
          <p:nvPr/>
        </p:nvSpPr>
        <p:spPr>
          <a:xfrm>
            <a:off x="8217353" y="414962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45124A-7ECC-45EB-A9D7-4A4D6542157D}"/>
              </a:ext>
            </a:extLst>
          </p:cNvPr>
          <p:cNvSpPr txBox="1"/>
          <p:nvPr/>
        </p:nvSpPr>
        <p:spPr>
          <a:xfrm>
            <a:off x="8217353" y="4687460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6E02AD-AD7D-413F-B998-6A457EF4C647}"/>
              </a:ext>
            </a:extLst>
          </p:cNvPr>
          <p:cNvSpPr txBox="1"/>
          <p:nvPr/>
        </p:nvSpPr>
        <p:spPr>
          <a:xfrm>
            <a:off x="8217352" y="5353525"/>
            <a:ext cx="550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613D29-F01F-4C49-A1C8-03B10BE2E046}"/>
              </a:ext>
            </a:extLst>
          </p:cNvPr>
          <p:cNvSpPr txBox="1"/>
          <p:nvPr/>
        </p:nvSpPr>
        <p:spPr>
          <a:xfrm>
            <a:off x="8218861" y="5964436"/>
            <a:ext cx="120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4-12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F90132-CA2A-4654-80DC-6877D4175C72}"/>
              </a:ext>
            </a:extLst>
          </p:cNvPr>
          <p:cNvSpPr/>
          <p:nvPr/>
        </p:nvSpPr>
        <p:spPr>
          <a:xfrm>
            <a:off x="374227" y="337874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dirty="0">
                <a:cs typeface="Arial"/>
              </a:rPr>
              <a:t>Energie van bindingen</a:t>
            </a:r>
            <a:endParaRPr lang="nl-NL" sz="3200" dirty="0">
              <a:cs typeface="Arial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023664" y="1990553"/>
            <a:ext cx="8162274" cy="115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023664" y="3923672"/>
            <a:ext cx="8162274" cy="115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996440" y="6636127"/>
            <a:ext cx="8162274" cy="115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363946" y="1462773"/>
            <a:ext cx="16896" cy="51849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863165" y="1451199"/>
            <a:ext cx="16896" cy="51849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213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3641" y="1935092"/>
            <a:ext cx="8229600" cy="46931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F90132-CA2A-4654-80DC-6877D4175C72}"/>
              </a:ext>
            </a:extLst>
          </p:cNvPr>
          <p:cNvSpPr/>
          <p:nvPr/>
        </p:nvSpPr>
        <p:spPr>
          <a:xfrm>
            <a:off x="339721" y="373120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dirty="0">
                <a:cs typeface="Arial"/>
              </a:rPr>
              <a:t>Interacties in eiwitten</a:t>
            </a:r>
            <a:endParaRPr lang="nl-NL" sz="3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26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Wie ben ik?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125539"/>
            <a:ext cx="10972800" cy="4934067"/>
          </a:xfrm>
        </p:spPr>
        <p:txBody>
          <a:bodyPr/>
          <a:lstStyle/>
          <a:p>
            <a:r>
              <a:rPr lang="nl-NL" dirty="0"/>
              <a:t>Sanne Nabuurs</a:t>
            </a:r>
          </a:p>
          <a:p>
            <a:r>
              <a:rPr lang="nl-NL" dirty="0">
                <a:hlinkClick r:id="rId2"/>
              </a:rPr>
              <a:t>s.m.nabuurs@pl.hanze.nl</a:t>
            </a:r>
            <a:endParaRPr lang="nl-NL" dirty="0"/>
          </a:p>
          <a:p>
            <a:endParaRPr lang="nl-NL" dirty="0"/>
          </a:p>
          <a:p>
            <a:r>
              <a:rPr lang="nl-NL" dirty="0"/>
              <a:t>Achtergrond: </a:t>
            </a:r>
          </a:p>
          <a:p>
            <a:pPr lvl="1"/>
            <a:r>
              <a:rPr lang="nl-NL" dirty="0"/>
              <a:t>eiwit, structuur en dynamica</a:t>
            </a:r>
          </a:p>
          <a:p>
            <a:pPr lvl="1"/>
            <a:r>
              <a:rPr lang="nl-NL" dirty="0"/>
              <a:t>NMR spectroscopie (=analyse is </a:t>
            </a:r>
            <a:r>
              <a:rPr lang="nl-NL" dirty="0" err="1"/>
              <a:t>bioinformatica</a:t>
            </a:r>
            <a:r>
              <a:rPr lang="nl-NL" dirty="0"/>
              <a:t>!)</a:t>
            </a:r>
          </a:p>
          <a:p>
            <a:pPr lvl="1"/>
            <a:r>
              <a:rPr lang="nl-NL" dirty="0"/>
              <a:t>Fluorescentie spectroscopie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22171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 biochemie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Eerste hoofdstukken “Biochemistry” </a:t>
            </a:r>
            <a:r>
              <a:rPr lang="nl-NL" dirty="0" err="1"/>
              <a:t>Tymoczko</a:t>
            </a:r>
            <a:endParaRPr lang="nl-NL" dirty="0"/>
          </a:p>
          <a:p>
            <a:r>
              <a:rPr lang="nl-NL" dirty="0"/>
              <a:t>Zuren en basen</a:t>
            </a:r>
          </a:p>
          <a:p>
            <a:r>
              <a:rPr lang="nl-NL" dirty="0"/>
              <a:t>Aminozuren</a:t>
            </a:r>
          </a:p>
          <a:p>
            <a:r>
              <a:rPr lang="nl-NL" dirty="0"/>
              <a:t>Eiwit(structuur)</a:t>
            </a:r>
          </a:p>
          <a:p>
            <a:r>
              <a:rPr lang="nl-NL" dirty="0"/>
              <a:t>Enzymen</a:t>
            </a:r>
          </a:p>
          <a:p>
            <a:r>
              <a:rPr lang="nl-NL" dirty="0"/>
              <a:t>Evenwicht en kinetiek</a:t>
            </a:r>
          </a:p>
          <a:p>
            <a:r>
              <a:rPr lang="nl-NL" dirty="0"/>
              <a:t>Membranen</a:t>
            </a:r>
          </a:p>
        </p:txBody>
      </p:sp>
    </p:spTree>
    <p:extLst>
      <p:ext uri="{BB962C8B-B14F-4D97-AF65-F5344CB8AC3E}">
        <p14:creationId xmlns:p14="http://schemas.microsoft.com/office/powerpoint/2010/main" val="1124040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 biochemie 1 voor </a:t>
            </a:r>
            <a:r>
              <a:rPr lang="nl-NL" dirty="0" err="1"/>
              <a:t>bioinformatica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06616"/>
          </a:xfrm>
        </p:spPr>
        <p:txBody>
          <a:bodyPr/>
          <a:lstStyle/>
          <a:p>
            <a:r>
              <a:rPr lang="nl-NL" sz="2800" dirty="0"/>
              <a:t>Eiwitten</a:t>
            </a:r>
          </a:p>
          <a:p>
            <a:pPr lvl="1"/>
            <a:r>
              <a:rPr lang="nl-NL" sz="2400" dirty="0"/>
              <a:t>Lading</a:t>
            </a:r>
          </a:p>
          <a:p>
            <a:pPr lvl="1"/>
            <a:r>
              <a:rPr lang="nl-NL" sz="2400" b="1" dirty="0"/>
              <a:t>Structuurbepaling </a:t>
            </a:r>
            <a:r>
              <a:rPr lang="nl-NL" sz="2400" b="1" dirty="0">
                <a:sym typeface="Wingdings"/>
              </a:rPr>
              <a:t> </a:t>
            </a:r>
            <a:r>
              <a:rPr lang="nl-NL" sz="2400" b="1" dirty="0" err="1">
                <a:sym typeface="Wingdings"/>
              </a:rPr>
              <a:t>Modelling</a:t>
            </a:r>
            <a:endParaRPr lang="nl-NL" sz="2400" b="1" dirty="0"/>
          </a:p>
          <a:p>
            <a:pPr lvl="1"/>
            <a:r>
              <a:rPr lang="nl-NL" sz="2400" dirty="0"/>
              <a:t>Structuur </a:t>
            </a:r>
            <a:r>
              <a:rPr lang="nl-NL" sz="2400" dirty="0">
                <a:sym typeface="Wingdings"/>
              </a:rPr>
              <a:t> </a:t>
            </a:r>
            <a:r>
              <a:rPr lang="nl-NL" sz="2400" b="1" dirty="0" err="1">
                <a:sym typeface="Wingdings"/>
              </a:rPr>
              <a:t>PyMol</a:t>
            </a:r>
            <a:endParaRPr lang="nl-NL" sz="2400" b="1" dirty="0">
              <a:sym typeface="Wingdings"/>
            </a:endParaRPr>
          </a:p>
          <a:p>
            <a:r>
              <a:rPr lang="nl-NL" sz="2800" dirty="0">
                <a:sym typeface="Wingdings"/>
              </a:rPr>
              <a:t>Enzymen</a:t>
            </a:r>
          </a:p>
          <a:p>
            <a:pPr lvl="1"/>
            <a:r>
              <a:rPr lang="nl-NL" sz="2400" dirty="0">
                <a:sym typeface="Wingdings"/>
              </a:rPr>
              <a:t>Evenwicht en energie</a:t>
            </a:r>
          </a:p>
          <a:p>
            <a:pPr lvl="1"/>
            <a:r>
              <a:rPr lang="nl-NL" sz="2400" dirty="0">
                <a:sym typeface="Wingdings"/>
              </a:rPr>
              <a:t>Kinetiek  </a:t>
            </a:r>
            <a:r>
              <a:rPr lang="nl-NL" sz="2400" b="1" dirty="0" err="1">
                <a:sym typeface="Wingdings"/>
              </a:rPr>
              <a:t>Michealis-menten</a:t>
            </a:r>
            <a:r>
              <a:rPr lang="nl-NL" sz="2400" b="1" dirty="0">
                <a:sym typeface="Wingdings"/>
              </a:rPr>
              <a:t> programmeren</a:t>
            </a:r>
          </a:p>
          <a:p>
            <a:pPr lvl="1"/>
            <a:r>
              <a:rPr lang="nl-NL" sz="2400" dirty="0" err="1">
                <a:sym typeface="Wingdings"/>
              </a:rPr>
              <a:t>Allosterie</a:t>
            </a:r>
            <a:endParaRPr lang="nl-NL" sz="2400" dirty="0">
              <a:sym typeface="Wingdings"/>
            </a:endParaRPr>
          </a:p>
          <a:p>
            <a:r>
              <a:rPr lang="nl-NL" sz="2800" dirty="0">
                <a:sym typeface="Wingdings"/>
              </a:rPr>
              <a:t>Membraan(eiwitten)</a:t>
            </a:r>
          </a:p>
          <a:p>
            <a:pPr lvl="1"/>
            <a:r>
              <a:rPr lang="nl-NL" sz="2400" b="1" dirty="0">
                <a:sym typeface="Wingdings"/>
              </a:rPr>
              <a:t>Diffusie</a:t>
            </a:r>
          </a:p>
          <a:p>
            <a:pPr lvl="1"/>
            <a:endParaRPr lang="nl-NL" dirty="0">
              <a:sym typeface="Wingdings"/>
            </a:endParaRPr>
          </a:p>
          <a:p>
            <a:pPr lvl="1"/>
            <a:endParaRPr lang="nl-NL" dirty="0">
              <a:sym typeface="Wingdings"/>
            </a:endParaRPr>
          </a:p>
          <a:p>
            <a:pPr lvl="1"/>
            <a:endParaRPr lang="nl-NL" dirty="0">
              <a:sym typeface="Wingdings"/>
            </a:endParaRP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306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Programma (voorlopig)</a:t>
            </a:r>
          </a:p>
        </p:txBody>
      </p:sp>
      <p:graphicFrame>
        <p:nvGraphicFramePr>
          <p:cNvPr id="5" name="Tijdelijke aanduiding voor inhoud 4">
            <a:extLst>
              <a:ext uri="{FF2B5EF4-FFF2-40B4-BE49-F238E27FC236}">
                <a16:creationId xmlns:a16="http://schemas.microsoft.com/office/drawing/2014/main" id="{C73F835B-8BC4-B145-B985-B4617E929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494396"/>
              </p:ext>
            </p:extLst>
          </p:nvPr>
        </p:nvGraphicFramePr>
        <p:xfrm>
          <a:off x="724830" y="1412143"/>
          <a:ext cx="10247970" cy="465412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835693">
                  <a:extLst>
                    <a:ext uri="{9D8B030D-6E8A-4147-A177-3AD203B41FA5}">
                      <a16:colId xmlns:a16="http://schemas.microsoft.com/office/drawing/2014/main" val="583391439"/>
                    </a:ext>
                  </a:extLst>
                </a:gridCol>
                <a:gridCol w="1720963">
                  <a:extLst>
                    <a:ext uri="{9D8B030D-6E8A-4147-A177-3AD203B41FA5}">
                      <a16:colId xmlns:a16="http://schemas.microsoft.com/office/drawing/2014/main" val="3797513393"/>
                    </a:ext>
                  </a:extLst>
                </a:gridCol>
                <a:gridCol w="1976799">
                  <a:extLst>
                    <a:ext uri="{9D8B030D-6E8A-4147-A177-3AD203B41FA5}">
                      <a16:colId xmlns:a16="http://schemas.microsoft.com/office/drawing/2014/main" val="2634256503"/>
                    </a:ext>
                  </a:extLst>
                </a:gridCol>
                <a:gridCol w="2576829">
                  <a:extLst>
                    <a:ext uri="{9D8B030D-6E8A-4147-A177-3AD203B41FA5}">
                      <a16:colId xmlns:a16="http://schemas.microsoft.com/office/drawing/2014/main" val="3372498815"/>
                    </a:ext>
                  </a:extLst>
                </a:gridCol>
                <a:gridCol w="2137686">
                  <a:extLst>
                    <a:ext uri="{9D8B030D-6E8A-4147-A177-3AD203B41FA5}">
                      <a16:colId xmlns:a16="http://schemas.microsoft.com/office/drawing/2014/main" val="136368319"/>
                    </a:ext>
                  </a:extLst>
                </a:gridCol>
              </a:tblGrid>
              <a:tr h="244954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Vorm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Inhoud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Hoofdstuk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9439602"/>
                  </a:ext>
                </a:extLst>
              </a:tr>
              <a:tr h="244954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1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Wk37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Klas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Intro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1 + 2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6612955"/>
                  </a:ext>
                </a:extLst>
              </a:tr>
              <a:tr h="244954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2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Klas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pH + buffers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3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7343111"/>
                  </a:ext>
                </a:extLst>
              </a:tr>
              <a:tr h="244954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3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Wk 38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Online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aminozuren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3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2282169"/>
                  </a:ext>
                </a:extLst>
              </a:tr>
              <a:tr h="489907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4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Klas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Rekenen aminozuren</a:t>
                      </a:r>
                    </a:p>
                    <a:p>
                      <a:r>
                        <a:rPr lang="nl-NL" sz="1400">
                          <a:effectLst/>
                        </a:rPr>
                        <a:t>Eiwitstructuur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4 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0795377"/>
                  </a:ext>
                </a:extLst>
              </a:tr>
              <a:tr h="244954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5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Wk 39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Online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structuurbepaling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4 + extra literatuur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3869562"/>
                  </a:ext>
                </a:extLst>
              </a:tr>
              <a:tr h="489907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6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klas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Aminozuurtoets</a:t>
                      </a:r>
                    </a:p>
                    <a:p>
                      <a:r>
                        <a:rPr lang="nl-NL" sz="1400">
                          <a:effectLst/>
                        </a:rPr>
                        <a:t>structuurbepaling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Laptop mee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037098"/>
                  </a:ext>
                </a:extLst>
              </a:tr>
              <a:tr h="244954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7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Wk 40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klas 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Enzymen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6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1849360"/>
                  </a:ext>
                </a:extLst>
              </a:tr>
              <a:tr h="244954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8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klas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Michaelis menten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7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4996663"/>
                  </a:ext>
                </a:extLst>
              </a:tr>
              <a:tr h="244954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9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Wk 41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computerzaal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pymol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3390840"/>
                  </a:ext>
                </a:extLst>
              </a:tr>
              <a:tr h="244954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10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Wk 43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klas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Allosterie en mechanismes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7+8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8459199"/>
                  </a:ext>
                </a:extLst>
              </a:tr>
              <a:tr h="244954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11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Klas/online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Hemoglobine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9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4848709"/>
                  </a:ext>
                </a:extLst>
              </a:tr>
              <a:tr h="489907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12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computerzaal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Programmeren michaelis menten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7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2177365"/>
                  </a:ext>
                </a:extLst>
              </a:tr>
              <a:tr h="489907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13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Wk 44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klas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Lipiden en membraaneiwitten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12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8945152"/>
                  </a:ext>
                </a:extLst>
              </a:tr>
              <a:tr h="244954"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Les 14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 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klas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</a:rPr>
                        <a:t>Vragen/oefententamen</a:t>
                      </a:r>
                      <a:endParaRPr lang="nl-NL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effectLst/>
                        </a:rPr>
                        <a:t> </a:t>
                      </a:r>
                      <a:endParaRPr lang="nl-NL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8565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015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Aminozurentoets (deel van tentamen)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348410"/>
            <a:ext cx="10972800" cy="4946373"/>
          </a:xfrm>
        </p:spPr>
        <p:txBody>
          <a:bodyPr/>
          <a:lstStyle/>
          <a:p>
            <a:r>
              <a:rPr lang="nl-NL" sz="2000" dirty="0"/>
              <a:t>in de toets wordt één kenmerk van het aminozuur gegeven (naam, 1-lettercode, 3-lettercode of de structuur) en de rest moet je zelf invullen</a:t>
            </a:r>
          </a:p>
          <a:p>
            <a:r>
              <a:rPr lang="nl-NL" sz="2000" dirty="0"/>
              <a:t>voor elk juist ingevulde naam, 1-lettercode en 3-lettercode van het aminozuur krijg je 1 </a:t>
            </a:r>
            <a:r>
              <a:rPr lang="nl-NL" sz="2000" dirty="0" err="1"/>
              <a:t>pt</a:t>
            </a:r>
            <a:r>
              <a:rPr lang="nl-NL" sz="2000" dirty="0"/>
              <a:t>; voor elk juist ingevulde structuur krijg je 2 punten. </a:t>
            </a:r>
          </a:p>
          <a:p>
            <a:r>
              <a:rPr lang="nl-NL" sz="2000" dirty="0"/>
              <a:t>In totaal zijn er 90 punten te halen, je cijfer wordt dan x/90*9+1</a:t>
            </a:r>
          </a:p>
          <a:p>
            <a:r>
              <a:rPr lang="nl-NL" sz="2000" dirty="0"/>
              <a:t>De volgorde van de aminozuren in de toets is niet dezelfde volgorde als in het document op Blackboard.</a:t>
            </a:r>
          </a:p>
          <a:p>
            <a:r>
              <a:rPr lang="nl-NL" sz="2000" dirty="0"/>
              <a:t>Oefenen met pythonprogramma en overzicht (BB)</a:t>
            </a:r>
          </a:p>
          <a:p>
            <a:endParaRPr lang="nl-NL" sz="2000" dirty="0"/>
          </a:p>
          <a:p>
            <a:r>
              <a:rPr lang="nl-NL" sz="2000" dirty="0"/>
              <a:t>Datum toets: do 30 september</a:t>
            </a:r>
          </a:p>
          <a:p>
            <a:endParaRPr lang="nl-NL" sz="2000" dirty="0"/>
          </a:p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683501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Intro Hoofdstuk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Quiz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082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5473E8-72BA-3A44-83CF-F2818D2EC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/>
              <a:t>Hoofdstuk 2: </a:t>
            </a:r>
            <a:r>
              <a:rPr lang="nl-NL" sz="3600" dirty="0">
                <a:solidFill>
                  <a:srgbClr val="FF0000"/>
                </a:solidFill>
              </a:rPr>
              <a:t>water</a:t>
            </a:r>
            <a:r>
              <a:rPr lang="nl-NL" sz="3600" dirty="0"/>
              <a:t>, zwakke bindingen, orde en chaos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95652F8-83DD-174F-9A73-2C5F5D8EC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5697" y="1321030"/>
            <a:ext cx="7500605" cy="5379899"/>
          </a:xfrm>
        </p:spPr>
      </p:pic>
    </p:spTree>
    <p:extLst>
      <p:ext uri="{BB962C8B-B14F-4D97-AF65-F5344CB8AC3E}">
        <p14:creationId xmlns:p14="http://schemas.microsoft.com/office/powerpoint/2010/main" val="2122285506"/>
      </p:ext>
    </p:extLst>
  </p:cSld>
  <p:clrMapOvr>
    <a:masterClrMapping/>
  </p:clrMapOvr>
</p:sld>
</file>

<file path=ppt/theme/theme1.xml><?xml version="1.0" encoding="utf-8"?>
<a:theme xmlns:a="http://schemas.openxmlformats.org/drawingml/2006/main" name="Hanze MD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Hanze MD</Template>
  <TotalTime>2932</TotalTime>
  <Words>1102</Words>
  <Application>Microsoft Macintosh PowerPoint</Application>
  <PresentationFormat>Breedbeeld</PresentationFormat>
  <Paragraphs>237</Paragraphs>
  <Slides>29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3" baseType="lpstr">
      <vt:lpstr>Arial</vt:lpstr>
      <vt:lpstr>Calibri</vt:lpstr>
      <vt:lpstr>Symbol</vt:lpstr>
      <vt:lpstr>Hanze MD</vt:lpstr>
      <vt:lpstr>Biochemie 1 voor bioinformatici </vt:lpstr>
      <vt:lpstr>Les 1: Introductie</vt:lpstr>
      <vt:lpstr>Wie ben ik?</vt:lpstr>
      <vt:lpstr>Inhoud biochemie 1</vt:lpstr>
      <vt:lpstr>Inhoud biochemie 1 voor bioinformatica</vt:lpstr>
      <vt:lpstr>Programma (voorlopig)</vt:lpstr>
      <vt:lpstr>Aminozurentoets (deel van tentamen)</vt:lpstr>
      <vt:lpstr>Intro Hoofdstuk 1</vt:lpstr>
      <vt:lpstr>Hoofdstuk 2: water, zwakke bindingen, orde en chaos</vt:lpstr>
      <vt:lpstr>PowerPoint-presentatie</vt:lpstr>
      <vt:lpstr>Water</vt:lpstr>
      <vt:lpstr>Water: een polaire stof</vt:lpstr>
      <vt:lpstr>(Zwakke) bindingen</vt:lpstr>
      <vt:lpstr>(Zwakke) bindingen</vt:lpstr>
      <vt:lpstr>Electrostatische interactie</vt:lpstr>
      <vt:lpstr>Waterstofbruggen</vt:lpstr>
      <vt:lpstr>Waterstofbruggen</vt:lpstr>
      <vt:lpstr>Waterstofbruggen </vt:lpstr>
      <vt:lpstr>Effect van water op waterstofbruggen</vt:lpstr>
      <vt:lpstr>Van der Waals interacties</vt:lpstr>
      <vt:lpstr>Van der Waals interacties</vt:lpstr>
      <vt:lpstr>Van der Waals interacties</vt:lpstr>
      <vt:lpstr>Hydrofoob effect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Biochemie 1 voor bioinformatici </dc:title>
  <dc:creator>Nabuurs SM, Sanne</dc:creator>
  <cp:lastModifiedBy>Nabuurs SM, Sanne</cp:lastModifiedBy>
  <cp:revision>17</cp:revision>
  <dcterms:created xsi:type="dcterms:W3CDTF">2016-07-08T12:55:23Z</dcterms:created>
  <dcterms:modified xsi:type="dcterms:W3CDTF">2021-11-04T13:43:57Z</dcterms:modified>
</cp:coreProperties>
</file>